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6" r:id="rId4"/>
    <p:sldId id="283" r:id="rId5"/>
    <p:sldId id="268" r:id="rId6"/>
    <p:sldId id="269" r:id="rId7"/>
    <p:sldId id="270" r:id="rId8"/>
    <p:sldId id="271" r:id="rId9"/>
    <p:sldId id="291" r:id="rId10"/>
    <p:sldId id="272" r:id="rId11"/>
    <p:sldId id="273" r:id="rId12"/>
    <p:sldId id="274" r:id="rId13"/>
    <p:sldId id="292" r:id="rId14"/>
    <p:sldId id="275" r:id="rId15"/>
    <p:sldId id="289" r:id="rId16"/>
    <p:sldId id="288" r:id="rId17"/>
    <p:sldId id="278" r:id="rId18"/>
    <p:sldId id="27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1566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DF06-C7EB-4F86-88AD-882F2777962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0A07-E921-4382-B57C-9690BDAD5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1994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DF06-C7EB-4F86-88AD-882F2777962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0A07-E921-4382-B57C-9690BDAD5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4117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DF06-C7EB-4F86-88AD-882F2777962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0A07-E921-4382-B57C-9690BDAD5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711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DF06-C7EB-4F86-88AD-882F2777962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0A07-E921-4382-B57C-9690BDAD5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037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DF06-C7EB-4F86-88AD-882F2777962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0A07-E921-4382-B57C-9690BDAD5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120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DF06-C7EB-4F86-88AD-882F2777962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0A07-E921-4382-B57C-9690BDAD5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1980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DF06-C7EB-4F86-88AD-882F2777962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0A07-E921-4382-B57C-9690BDAD5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834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DF06-C7EB-4F86-88AD-882F2777962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0A07-E921-4382-B57C-9690BDAD5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123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DF06-C7EB-4F86-88AD-882F2777962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0A07-E921-4382-B57C-9690BDAD5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464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DF06-C7EB-4F86-88AD-882F2777962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0A07-E921-4382-B57C-9690BDAD5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082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DF06-C7EB-4F86-88AD-882F2777962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0A07-E921-4382-B57C-9690BDAD5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996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9DF06-C7EB-4F86-88AD-882F2777962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90A07-E921-4382-B57C-9690BDAD56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322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7795" y="116632"/>
            <a:ext cx="7772400" cy="2448272"/>
          </a:xfrm>
          <a:effectLst/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Проходження курсів</a:t>
            </a:r>
            <a:b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підвищення кваліфікації</a:t>
            </a:r>
            <a:b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з професії  “Кондитер” </a:t>
            </a:r>
            <a:b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майстром </a:t>
            </a:r>
            <a:r>
              <a:rPr lang="uk-UA" sz="32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в/н Гриценко О.О.</a:t>
            </a:r>
            <a:r>
              <a:rPr lang="ru-RU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3595" y="4968648"/>
            <a:ext cx="6400800" cy="1752600"/>
          </a:xfrm>
        </p:spPr>
        <p:txBody>
          <a:bodyPr>
            <a:normAutofit fontScale="92500"/>
          </a:bodyPr>
          <a:lstStyle/>
          <a:p>
            <a:pPr lvl="0">
              <a:spcBef>
                <a:spcPts val="0"/>
              </a:spcBef>
            </a:pPr>
            <a:r>
              <a:rPr lang="uk-UA" sz="31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 Львівському вищому професійному </a:t>
            </a:r>
          </a:p>
          <a:p>
            <a:pPr lvl="0">
              <a:spcBef>
                <a:spcPts val="0"/>
              </a:spcBef>
            </a:pPr>
            <a:r>
              <a:rPr lang="uk-UA" sz="31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училищі ресторанного сервісу </a:t>
            </a:r>
          </a:p>
          <a:p>
            <a:pPr lvl="0">
              <a:spcBef>
                <a:spcPts val="0"/>
              </a:spcBef>
            </a:pPr>
            <a:r>
              <a:rPr lang="uk-UA" sz="31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та туризму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784" y="1954579"/>
            <a:ext cx="3858556" cy="2926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2904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23773"/>
            <a:ext cx="5541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Практичне заняття </a:t>
            </a:r>
            <a:r>
              <a:rPr lang="uk-UA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uk-UA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 lvl="0" algn="ctr"/>
            <a:r>
              <a:rPr lang="uk-UA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«Робота з шоколадом, оздоблення із шоколаду»</a:t>
            </a:r>
            <a:endParaRPr lang="uk-UA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курси кондитер\DSC02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91" y="1334630"/>
            <a:ext cx="3726589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курси кондитер\DSC023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4630"/>
            <a:ext cx="3744415" cy="4992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9548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9239" y="260648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k-UA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Практичне заняття </a:t>
            </a:r>
            <a:r>
              <a:rPr lang="uk-UA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 7</a:t>
            </a:r>
            <a:endParaRPr lang="uk-UA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Робота з  карамельними масами</a:t>
            </a:r>
          </a:p>
        </p:txBody>
      </p:sp>
      <p:pic>
        <p:nvPicPr>
          <p:cNvPr id="7170" name="Picture 2" descr="E:\курси кондитер\DSC022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08"/>
          <a:stretch/>
        </p:blipFill>
        <p:spPr bwMode="auto">
          <a:xfrm>
            <a:off x="373952" y="1614865"/>
            <a:ext cx="3770574" cy="4790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курси кондитер\DSC022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00" r="1201"/>
          <a:stretch/>
        </p:blipFill>
        <p:spPr bwMode="auto">
          <a:xfrm>
            <a:off x="4545239" y="1614865"/>
            <a:ext cx="3770574" cy="4788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235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50786"/>
            <a:ext cx="655272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Практичне заняття </a:t>
            </a:r>
            <a:r>
              <a:rPr lang="uk-UA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 8</a:t>
            </a:r>
            <a:endParaRPr lang="uk-UA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Виготовлення кондитерських виробів </a:t>
            </a:r>
            <a:r>
              <a:rPr lang="uk-UA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европейськими</a:t>
            </a:r>
            <a:r>
              <a:rPr lang="uk-UA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та  </a:t>
            </a:r>
            <a:r>
              <a:rPr lang="uk-UA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фірмовими рецептами</a:t>
            </a:r>
          </a:p>
          <a:p>
            <a:pPr lvl="0" algn="ctr"/>
            <a: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(приготування </a:t>
            </a:r>
            <a:r>
              <a:rPr lang="uk-UA" sz="3200" b="1" i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макарунів</a:t>
            </a:r>
            <a: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8195" name="Picture 3" descr="E:\курси кондитер\DSC020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7" r="20723"/>
          <a:stretch/>
        </p:blipFill>
        <p:spPr bwMode="auto">
          <a:xfrm>
            <a:off x="5724128" y="1466556"/>
            <a:ext cx="3126525" cy="3586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Коля-Оля\Desktop\14807111269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99"/>
          <a:stretch/>
        </p:blipFill>
        <p:spPr bwMode="auto">
          <a:xfrm rot="20139092">
            <a:off x="2484705" y="3428382"/>
            <a:ext cx="3769383" cy="2913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:\курси кондитер\DSC02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1738" y="1789815"/>
            <a:ext cx="3670850" cy="3024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8561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1304" y="436657"/>
            <a:ext cx="74860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uk-UA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Практичне заняття </a:t>
            </a:r>
            <a:r>
              <a:rPr lang="uk-UA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№ 9</a:t>
            </a:r>
            <a:endParaRPr lang="uk-UA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«Нові тенденції в оздобленні кондитерських виробів</a:t>
            </a:r>
            <a:r>
              <a:rPr lang="uk-UA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" y="1175321"/>
            <a:ext cx="3829050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773487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27001"/>
            <a:ext cx="382905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546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13" y="281810"/>
            <a:ext cx="528566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Практичне заняття </a:t>
            </a:r>
            <a:r>
              <a:rPr lang="uk-UA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 10</a:t>
            </a:r>
            <a:endParaRPr lang="uk-UA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Виконання індивідуального завдання</a:t>
            </a:r>
          </a:p>
        </p:txBody>
      </p:sp>
      <p:pic>
        <p:nvPicPr>
          <p:cNvPr id="9218" name="Picture 2" descr="E:\курси кондитер\DSC023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227" b="11692"/>
          <a:stretch/>
        </p:blipFill>
        <p:spPr bwMode="auto">
          <a:xfrm>
            <a:off x="3347864" y="1268760"/>
            <a:ext cx="4197182" cy="5443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067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6887" y="1017076"/>
            <a:ext cx="26244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Торт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«Шоколадна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фантазія»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1026" name="Picture 2" descr="C:\Users\Коля-Оля\Desktop\14811281751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95" r="24546"/>
          <a:stretch/>
        </p:blipFill>
        <p:spPr bwMode="auto">
          <a:xfrm rot="5400000">
            <a:off x="3276819" y="1432043"/>
            <a:ext cx="4606585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0699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Презентація виготовлених тортів</a:t>
            </a:r>
          </a:p>
        </p:txBody>
      </p:sp>
      <p:pic>
        <p:nvPicPr>
          <p:cNvPr id="8194" name="Picture 2" descr="E:\курси кондитер\DSC023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5" t="24992" r="7083" b="1"/>
          <a:stretch/>
        </p:blipFill>
        <p:spPr bwMode="auto">
          <a:xfrm>
            <a:off x="301150" y="1052736"/>
            <a:ext cx="8447314" cy="5331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563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7807" y="316969"/>
            <a:ext cx="3240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Торти учасників курсів</a:t>
            </a:r>
          </a:p>
        </p:txBody>
      </p:sp>
      <p:pic>
        <p:nvPicPr>
          <p:cNvPr id="1026" name="Picture 2" descr="E:\курси кондитер\DSC02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78991" y="1130814"/>
            <a:ext cx="2473623" cy="1855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курси кондитер\DSC02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38948" y="569808"/>
            <a:ext cx="2473622" cy="1855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курси кондитер\DSC023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87" t="9491" r="9494" b="9489"/>
          <a:stretch/>
        </p:blipFill>
        <p:spPr bwMode="auto">
          <a:xfrm rot="16200000">
            <a:off x="4513203" y="4032038"/>
            <a:ext cx="2388297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курси кондитер\DSC023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78" t="9490" r="5444" b="9490"/>
          <a:stretch/>
        </p:blipFill>
        <p:spPr bwMode="auto">
          <a:xfrm rot="5400000">
            <a:off x="6716757" y="3531687"/>
            <a:ext cx="2370584" cy="1901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курси кондитер\DSC0236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78" t="4689" r="19398" b="5289"/>
          <a:stretch/>
        </p:blipFill>
        <p:spPr bwMode="auto">
          <a:xfrm>
            <a:off x="39490" y="1844824"/>
            <a:ext cx="2115873" cy="2310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курси кондитер\DSC0236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203" t="9094" r="11988"/>
          <a:stretch/>
        </p:blipFill>
        <p:spPr bwMode="auto">
          <a:xfrm rot="5400000">
            <a:off x="2305890" y="1599557"/>
            <a:ext cx="2305300" cy="2101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курси кондитер\DSC0236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20" r="11947" b="3410"/>
          <a:stretch/>
        </p:blipFill>
        <p:spPr bwMode="auto">
          <a:xfrm rot="5400000">
            <a:off x="2161247" y="4249508"/>
            <a:ext cx="2594586" cy="2101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176" y="4356774"/>
            <a:ext cx="2421204" cy="262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912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урси кондитер\DSC023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198" t="17206" r="15668" b="18492"/>
          <a:stretch/>
        </p:blipFill>
        <p:spPr bwMode="auto">
          <a:xfrm>
            <a:off x="2938608" y="664527"/>
            <a:ext cx="2906553" cy="2088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курси кондитер\DSC023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63" t="12569" r="16826" b="7432"/>
          <a:stretch/>
        </p:blipFill>
        <p:spPr bwMode="auto">
          <a:xfrm>
            <a:off x="6372200" y="4045886"/>
            <a:ext cx="2596644" cy="2613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курси кондитер\DSC023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35" t="3020" r="14786" b="9143"/>
          <a:stretch/>
        </p:blipFill>
        <p:spPr bwMode="auto">
          <a:xfrm>
            <a:off x="196860" y="4045886"/>
            <a:ext cx="2670810" cy="2613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курси кондитер\DSC023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55" t="16170" r="17405" b="17933"/>
          <a:stretch/>
        </p:blipFill>
        <p:spPr bwMode="auto">
          <a:xfrm>
            <a:off x="3140665" y="4045886"/>
            <a:ext cx="2889352" cy="2133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курси кондитер\DSC023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47" t="5633" r="9496" b="2546"/>
          <a:stretch/>
        </p:blipFill>
        <p:spPr bwMode="auto">
          <a:xfrm>
            <a:off x="5945280" y="188640"/>
            <a:ext cx="3023564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курси кондитер\DSC0236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969" t="6918" r="16247"/>
          <a:stretch/>
        </p:blipFill>
        <p:spPr bwMode="auto">
          <a:xfrm>
            <a:off x="196860" y="188639"/>
            <a:ext cx="2670810" cy="2834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32687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3439" y="18864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Навчальна лабораторія кухарів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3" y="1265858"/>
            <a:ext cx="6953299" cy="5214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0538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260648"/>
            <a:ext cx="4408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Сучасне устаткування</a:t>
            </a:r>
          </a:p>
        </p:txBody>
      </p:sp>
      <p:pic>
        <p:nvPicPr>
          <p:cNvPr id="3" name="Рисунок 2" descr="e31af83ac2ce31bed7e66de4d1a42388"/>
          <p:cNvPicPr/>
          <p:nvPr/>
        </p:nvPicPr>
        <p:blipFill>
          <a:blip r:embed="rId2"/>
          <a:srcRect l="9102" t="4196" r="5709" b="3846"/>
          <a:stretch>
            <a:fillRect/>
          </a:stretch>
        </p:blipFill>
        <p:spPr bwMode="auto">
          <a:xfrm>
            <a:off x="3857620" y="833821"/>
            <a:ext cx="1598089" cy="216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B10ergo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214554"/>
            <a:ext cx="1452625" cy="223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bh3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3000372"/>
            <a:ext cx="2633534" cy="146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26c5f252a988f74c18c2c33a28fc217f"/>
          <p:cNvPicPr/>
          <p:nvPr/>
        </p:nvPicPr>
        <p:blipFill>
          <a:blip r:embed="rId5" cstate="print"/>
          <a:srcRect l="14776" r="11970"/>
          <a:stretch>
            <a:fillRect/>
          </a:stretch>
        </p:blipFill>
        <p:spPr bwMode="auto">
          <a:xfrm>
            <a:off x="7072330" y="2214554"/>
            <a:ext cx="1357322" cy="221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4643446"/>
            <a:ext cx="1903524" cy="198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/>
          <a:srcRect t="18011" b="19988"/>
          <a:stretch>
            <a:fillRect/>
          </a:stretch>
        </p:blipFill>
        <p:spPr bwMode="auto">
          <a:xfrm>
            <a:off x="3214678" y="4643446"/>
            <a:ext cx="3000396" cy="198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6578" y="4643446"/>
            <a:ext cx="197766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6919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3443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32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Сучасна сировина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47" y="175167"/>
            <a:ext cx="1227357" cy="16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 l="21963" t="20703" r="25467" b="26562"/>
          <a:stretch>
            <a:fillRect/>
          </a:stretch>
        </p:blipFill>
        <p:spPr bwMode="auto">
          <a:xfrm>
            <a:off x="2843808" y="984787"/>
            <a:ext cx="1095383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9259" y="1554671"/>
            <a:ext cx="1136123" cy="17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/>
          <a:srcRect l="10869" t="9322" r="10869" b="11864"/>
          <a:stretch>
            <a:fillRect/>
          </a:stretch>
        </p:blipFill>
        <p:spPr bwMode="auto">
          <a:xfrm>
            <a:off x="107504" y="2132856"/>
            <a:ext cx="127205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951451"/>
            <a:ext cx="1353542" cy="168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/>
          <a:srcRect l="7142" t="1820" r="7143" b="3426"/>
          <a:stretch>
            <a:fillRect/>
          </a:stretch>
        </p:blipFill>
        <p:spPr bwMode="auto">
          <a:xfrm>
            <a:off x="4572000" y="2388070"/>
            <a:ext cx="1162381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/>
          <a:srcRect l="11250" t="10000" r="9999" b="7499"/>
          <a:stretch>
            <a:fillRect/>
          </a:stretch>
        </p:blipFill>
        <p:spPr bwMode="auto">
          <a:xfrm>
            <a:off x="3097296" y="3257505"/>
            <a:ext cx="118197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9"/>
          <a:srcRect l="15178" t="3448" r="15178" b="6034"/>
          <a:stretch>
            <a:fillRect/>
          </a:stretch>
        </p:blipFill>
        <p:spPr bwMode="auto">
          <a:xfrm>
            <a:off x="1549259" y="4186199"/>
            <a:ext cx="132670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0"/>
          <a:srcRect l="5952" t="4167" r="4772" b="4167"/>
          <a:stretch>
            <a:fillRect/>
          </a:stretch>
        </p:blipFill>
        <p:spPr bwMode="auto">
          <a:xfrm>
            <a:off x="165115" y="4869160"/>
            <a:ext cx="1214446" cy="17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30494" y="1806324"/>
            <a:ext cx="15001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25405" y="5028325"/>
            <a:ext cx="1698572" cy="172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48917" y="3733255"/>
            <a:ext cx="3214680" cy="178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4924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Практичне заняття №1</a:t>
            </a:r>
          </a:p>
          <a:p>
            <a:pPr lvl="0" algn="ctr"/>
            <a:r>
              <a:rPr lang="uk-UA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«Напрацювання </a:t>
            </a:r>
            <a:r>
              <a:rPr lang="uk-UA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навиків, вмінь з експлуатації сучасного технологічного обладнання кондитерського цеху, безпечність та доцільні навики </a:t>
            </a:r>
            <a:r>
              <a:rPr lang="uk-UA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роботи»</a:t>
            </a:r>
            <a:endParaRPr lang="uk-UA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курси кондитер\DSC_0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9535" y="2502484"/>
            <a:ext cx="4352480" cy="2448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курси кондитер\DSC_0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67966" y="2508898"/>
            <a:ext cx="4352482" cy="2448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755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3972" y="332656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Практичне заняття </a:t>
            </a:r>
            <a:r>
              <a:rPr lang="uk-UA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№2</a:t>
            </a:r>
            <a:endParaRPr lang="uk-UA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«Дослідження </a:t>
            </a:r>
            <a:r>
              <a:rPr lang="uk-UA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впливу якісних характеристик сучасної сировини та послідовності технологічного процесу на якість кондитерських виробів (на прикладі виготовлення листкового тіста та тіста для </a:t>
            </a:r>
            <a:r>
              <a:rPr lang="uk-UA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круасанів</a:t>
            </a:r>
            <a:r>
              <a:rPr lang="uk-UA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i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пень-о-шоколя</a:t>
            </a:r>
            <a:r>
              <a:rPr lang="uk-UA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)»</a:t>
            </a:r>
            <a:endParaRPr lang="uk-UA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lviv-prestige-school.com.ua/images/stories/kursy-konditer-2016/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5" y="1809984"/>
            <a:ext cx="3948048" cy="3501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курси кондитер\DSC018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20" r="7722"/>
          <a:stretch/>
        </p:blipFill>
        <p:spPr bwMode="auto">
          <a:xfrm>
            <a:off x="4728408" y="2996952"/>
            <a:ext cx="3948048" cy="3501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0584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Практичне заняття </a:t>
            </a:r>
            <a:r>
              <a:rPr lang="uk-UA" sz="2400" b="1" i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№3</a:t>
            </a:r>
            <a:endParaRPr lang="uk-UA" sz="2400" b="1" i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2400" b="1" i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Виготовлення кондитерських виробів за фірмовими рецептами.</a:t>
            </a:r>
          </a:p>
        </p:txBody>
      </p:sp>
      <p:pic>
        <p:nvPicPr>
          <p:cNvPr id="6" name="Picture 5" descr="K:\Львов\PB141666.JPG"/>
          <p:cNvPicPr>
            <a:picLocks noChangeAspect="1" noChangeArrowheads="1"/>
          </p:cNvPicPr>
          <p:nvPr/>
        </p:nvPicPr>
        <p:blipFill>
          <a:blip r:embed="rId2" cstate="print"/>
          <a:srcRect l="14269" t="6343" r="14383" b="4861"/>
          <a:stretch>
            <a:fillRect/>
          </a:stretch>
        </p:blipFill>
        <p:spPr bwMode="auto">
          <a:xfrm>
            <a:off x="274307" y="1209054"/>
            <a:ext cx="2752744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67827" y="3637945"/>
            <a:ext cx="2095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b="1" i="1" dirty="0">
                <a:solidFill>
                  <a:srgbClr val="C00000"/>
                </a:solidFill>
                <a:latin typeface="Cambria" pitchFamily="18" charset="0"/>
              </a:rPr>
              <a:t>Торт «Трюфель» </a:t>
            </a:r>
            <a:endParaRPr lang="ru-RU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8" name="Picture 4" descr="K:\Львов\PB141665.JPG"/>
          <p:cNvPicPr>
            <a:picLocks noChangeAspect="1" noChangeArrowheads="1"/>
          </p:cNvPicPr>
          <p:nvPr/>
        </p:nvPicPr>
        <p:blipFill>
          <a:blip r:embed="rId3" cstate="print"/>
          <a:srcRect t="7614" r="5237" b="28934"/>
          <a:stretch>
            <a:fillRect/>
          </a:stretch>
        </p:blipFill>
        <p:spPr bwMode="auto">
          <a:xfrm>
            <a:off x="6316004" y="1929489"/>
            <a:ext cx="2643206" cy="2478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059726" y="4407495"/>
            <a:ext cx="3038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</a:rPr>
              <a:t>Торт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itchFamily="18" charset="0"/>
              </a:rPr>
              <a:t> «Шоколадно-банановий»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505" y="2698874"/>
            <a:ext cx="2643206" cy="2354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5117" y="5235206"/>
            <a:ext cx="1663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b="1" i="1" dirty="0">
                <a:solidFill>
                  <a:srgbClr val="C00000"/>
                </a:solidFill>
                <a:latin typeface="Cambria" pitchFamily="18" charset="0"/>
              </a:rPr>
              <a:t>Торт «</a:t>
            </a:r>
            <a:r>
              <a:rPr lang="uk-UA" b="1" i="1" dirty="0" err="1">
                <a:solidFill>
                  <a:srgbClr val="C00000"/>
                </a:solidFill>
                <a:latin typeface="Cambria" pitchFamily="18" charset="0"/>
              </a:rPr>
              <a:t>Захер</a:t>
            </a:r>
            <a:r>
              <a:rPr lang="uk-UA" b="1" i="1" dirty="0">
                <a:solidFill>
                  <a:srgbClr val="C00000"/>
                </a:solidFill>
                <a:latin typeface="Cambria" pitchFamily="18" charset="0"/>
              </a:rPr>
              <a:t>»</a:t>
            </a:r>
            <a:endParaRPr lang="ru-RU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2" name="Picture 3" descr="K:\Львов\PB141664.JPG"/>
          <p:cNvPicPr>
            <a:picLocks noChangeAspect="1" noChangeArrowheads="1"/>
          </p:cNvPicPr>
          <p:nvPr/>
        </p:nvPicPr>
        <p:blipFill>
          <a:blip r:embed="rId5" cstate="print"/>
          <a:srcRect l="6769" t="5076" r="5237" b="21319"/>
          <a:stretch>
            <a:fillRect/>
          </a:stretch>
        </p:blipFill>
        <p:spPr bwMode="auto">
          <a:xfrm>
            <a:off x="269438" y="3959863"/>
            <a:ext cx="2752744" cy="2388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67827" y="6381578"/>
            <a:ext cx="2418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b="1" i="1" dirty="0">
                <a:solidFill>
                  <a:srgbClr val="C00000"/>
                </a:solidFill>
                <a:latin typeface="Cambria" pitchFamily="18" charset="0"/>
              </a:rPr>
              <a:t>Торт «</a:t>
            </a:r>
            <a:r>
              <a:rPr lang="uk-UA" b="1" i="1" dirty="0" err="1">
                <a:solidFill>
                  <a:srgbClr val="C00000"/>
                </a:solidFill>
                <a:latin typeface="Cambria" pitchFamily="18" charset="0"/>
              </a:rPr>
              <a:t>Йогуртовий</a:t>
            </a:r>
            <a:r>
              <a:rPr lang="uk-UA" b="1" i="1" dirty="0">
                <a:solidFill>
                  <a:srgbClr val="C00000"/>
                </a:solidFill>
                <a:latin typeface="Cambria" pitchFamily="18" charset="0"/>
              </a:rPr>
              <a:t>»</a:t>
            </a:r>
            <a:endParaRPr lang="ru-RU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550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377" y="692696"/>
            <a:ext cx="806489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1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Практичне заняття №</a:t>
            </a:r>
            <a:r>
              <a:rPr kumimoji="0" lang="uk-UA" sz="1800" b="1" i="1" u="none" strike="noStrike" kern="0" cap="none" spc="0" normalizeH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</a:t>
            </a:r>
            <a:endParaRPr kumimoji="0" lang="uk-UA" sz="1800" b="1" i="1" u="none" strike="noStrike" kern="0" cap="none" spc="0" normalizeH="0" baseline="0" noProof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«Виготовлення напівфабрикатів для оздоблення кондитерських виробів, робота із мастики, декоративними пастами»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3" name="Picture 3" descr="J:\Львов\PB131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007136"/>
            <a:ext cx="3171804" cy="2378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 descr="J:\Львов\PB131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030" y="3568851"/>
            <a:ext cx="3171804" cy="2378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1876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745007"/>
            <a:ext cx="72728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b="1" i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Практичне заняття </a:t>
            </a:r>
            <a:r>
              <a:rPr lang="uk-UA" b="1" i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№ 5</a:t>
            </a:r>
            <a:endParaRPr lang="uk-UA" b="1" i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uk-UA" sz="2000" b="1" i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«Оздоблення святкових пряників»</a:t>
            </a:r>
            <a:endParaRPr lang="ru-RU" sz="2000" kern="0" dirty="0">
              <a:solidFill>
                <a:srgbClr val="1F497D"/>
              </a:solidFill>
            </a:endParaRPr>
          </a:p>
        </p:txBody>
      </p:sp>
      <p:pic>
        <p:nvPicPr>
          <p:cNvPr id="3074" name="Picture 2" descr="G:\Стажування\курси кондитер\DSC019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6" r="22992" b="13940"/>
          <a:stretch/>
        </p:blipFill>
        <p:spPr bwMode="auto">
          <a:xfrm>
            <a:off x="683568" y="1978877"/>
            <a:ext cx="2847703" cy="4399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Стажування\курси кондитер\DSC019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376" r="25238" b="22764"/>
          <a:stretch/>
        </p:blipFill>
        <p:spPr bwMode="auto">
          <a:xfrm>
            <a:off x="6372200" y="1556792"/>
            <a:ext cx="2155372" cy="2877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Стажування\курси кондитер\DSC019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04" t="5174" r="15830" b="31334"/>
          <a:stretch/>
        </p:blipFill>
        <p:spPr bwMode="auto">
          <a:xfrm>
            <a:off x="3923928" y="2670069"/>
            <a:ext cx="2194560" cy="301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3199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198</Words>
  <Application>Microsoft Office PowerPoint</Application>
  <PresentationFormat>Экран (4:3)</PresentationFormat>
  <Paragraphs>38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Проходження курсів  підвищення кваліфікації  з професії  “Кондитер”  майстром в/н Гриценко О.О.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Проходження курсів  підвищення кваліфікації  з професії  “Кондитер”  майстром в/н Гриценко О.О.</dc:title>
  <dc:creator>Коля-Оля</dc:creator>
  <cp:lastModifiedBy>Людмила</cp:lastModifiedBy>
  <cp:revision>37</cp:revision>
  <dcterms:created xsi:type="dcterms:W3CDTF">2017-01-08T19:08:12Z</dcterms:created>
  <dcterms:modified xsi:type="dcterms:W3CDTF">2017-01-25T18:41:20Z</dcterms:modified>
</cp:coreProperties>
</file>